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Heebo Light" charset="-79"/>
      <p:regular r:id="rId13"/>
    </p:embeddedFont>
    <p:embeddedFont>
      <p:font typeface="Montserrat" charset="0"/>
      <p:regular r:id="rId14"/>
    </p:embeddedFont>
    <p:embeddedFont>
      <p:font typeface="Calibri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3" d="100"/>
          <a:sy n="63" d="100"/>
        </p:scale>
        <p:origin x="-264" y="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8469-1D2E-4D6B-B149-F49EE94D633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8CAB6-A575-4CB9-A814-43D7404F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2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zotero.org" TargetMode="External"/><Relationship Id="rId4" Type="http://schemas.openxmlformats.org/officeDocument/2006/relationships/hyperlink" Target="https://www.grammarly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5776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Master's Thesis: Introduction and Literature Review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24263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Crafting a compelling introduction and literature review is essential for a master’s thesis. The introduction provides background, states the research problem, and explains the study's significance. The literature review critically evaluates existing research to build a foundation for your study.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3310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This presentation will guide you through the essential steps in writing these sections effectively, from understanding key questions to leveraging AI tools.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669178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699409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70040" y="6674882"/>
            <a:ext cx="426374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DCD7E5"/>
                </a:solidFill>
                <a:latin typeface="Heebo Bold" pitchFamily="34" charset="0"/>
                <a:ea typeface="Heebo Bold" pitchFamily="34" charset="-122"/>
                <a:cs typeface="Heebo Bold" pitchFamily="34" charset="-120"/>
              </a:rPr>
              <a:t>by Assist.Prof.Dr.Qutaiba Alhajjaj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4665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Conclusion: Mastering the Introduction and Literature Review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1315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Writing an effective introduction and literature review demands clarity, critical thinking, and organization. By following structured steps and leveraging AI tools, students can enhance their research writing quality.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65701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 well-written introduction sets the stage, while a comprehensive literature review establishes the academic foundation of the thesis.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04617"/>
            <a:ext cx="101336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Questions for Your Introduction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90870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7504" y="4993719"/>
            <a:ext cx="1228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4908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Research Topic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399127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What specific area are you investigating?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667" y="490870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87139" y="4993719"/>
            <a:ext cx="19323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65783" y="4908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Importance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65783" y="5399127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Why does this topic matter in the broader context?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624399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52976" y="6329005"/>
            <a:ext cx="19192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62439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Existing Knowledge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734413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What is already known about this topic from previous studies?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428667" y="624399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571303" y="6329005"/>
            <a:ext cx="2249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8165783" y="62439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Research Gap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8165783" y="6734413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What unanswered questions or gaps does your study address?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1344"/>
            <a:ext cx="106166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Tips for Writing a Strong Introduction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7099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Start Broad, Narrow Down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2573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Begin with a general overview and gradually focus on your specific research.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457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Define the Problem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038243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Clearly state the research problem and its significance to the field.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457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State Objectives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038243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Explicitly present your research questions and objectives.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457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Keep it Concise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038243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Avoid excessive background details to maintain reader engagement.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48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4229" y="571857"/>
            <a:ext cx="7688342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 of the Literature Review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14229" y="218336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29732" y="239887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Identify Gaps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29732" y="284833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Pinpoint areas where existing research is lacking.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214229" y="360449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29732" y="382000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Provide Framework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6429732" y="426946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Establish a theoretical foundation for your study.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14229" y="502562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29732" y="524113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 on Prior Work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29732" y="569059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Show how your research extends or challenges previous findings.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14229" y="6446758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29732" y="6662261"/>
            <a:ext cx="2641283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Justify Methodology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429732" y="7111722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Explain the rationale behind your chosen approach.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3392" y="547688"/>
            <a:ext cx="7750016" cy="1244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Steps to Writing a Strong Literature Review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92" y="2091095"/>
            <a:ext cx="995720" cy="146589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77839" y="2290167"/>
            <a:ext cx="2489478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Search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477839" y="2720697"/>
            <a:ext cx="6455569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Use academic databases like PubMed, Google Scholar, and Scopus to find relevant literature.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392" y="3556992"/>
            <a:ext cx="995720" cy="146589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77839" y="3756065"/>
            <a:ext cx="2489478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Organize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7477839" y="4186595"/>
            <a:ext cx="6455569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Categorize studies based on themes, methodologies, or findings for clarity.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392" y="5022890"/>
            <a:ext cx="995720" cy="146589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77839" y="5221962"/>
            <a:ext cx="2489478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Analyze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477839" y="5652492"/>
            <a:ext cx="6455569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Compare and contrast key findings, methodologies, and conclusions critically.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392" y="6488787"/>
            <a:ext cx="995720" cy="119491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77839" y="6687860"/>
            <a:ext cx="2489478" cy="311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Synthesize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7477839" y="7118390"/>
            <a:ext cx="6455569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Identify patterns, trends, and gaps in the existing literature.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051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5438" y="2812494"/>
            <a:ext cx="6309836" cy="576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Common Mistakes to Avoid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7303770" y="3665339"/>
            <a:ext cx="22860" cy="4056936"/>
          </a:xfrm>
          <a:prstGeom prst="roundRect">
            <a:avLst>
              <a:gd name="adj" fmla="val 338821"/>
            </a:avLst>
          </a:prstGeom>
          <a:solidFill>
            <a:srgbClr val="4A2C85"/>
          </a:solidFill>
          <a:ln/>
        </p:spPr>
      </p:sp>
      <p:sp>
        <p:nvSpPr>
          <p:cNvPr id="5" name="Shape 2"/>
          <p:cNvSpPr/>
          <p:nvPr/>
        </p:nvSpPr>
        <p:spPr>
          <a:xfrm>
            <a:off x="6485156" y="4068723"/>
            <a:ext cx="645438" cy="22860"/>
          </a:xfrm>
          <a:prstGeom prst="roundRect">
            <a:avLst>
              <a:gd name="adj" fmla="val 338821"/>
            </a:avLst>
          </a:prstGeom>
          <a:solidFill>
            <a:srgbClr val="4A2C85"/>
          </a:solidFill>
          <a:ln/>
        </p:spPr>
      </p:sp>
      <p:sp>
        <p:nvSpPr>
          <p:cNvPr id="6" name="Shape 3"/>
          <p:cNvSpPr/>
          <p:nvPr/>
        </p:nvSpPr>
        <p:spPr>
          <a:xfrm>
            <a:off x="7107734" y="3872746"/>
            <a:ext cx="414933" cy="414933"/>
          </a:xfrm>
          <a:prstGeom prst="roundRect">
            <a:avLst>
              <a:gd name="adj" fmla="val 18667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265253" y="3941921"/>
            <a:ext cx="99893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2729270" y="3849648"/>
            <a:ext cx="3571756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Summarizing Without Analysis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45438" y="4248388"/>
            <a:ext cx="5655588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Avoid simply summarizing studies; provide analysis and synthesis.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7499806" y="4990624"/>
            <a:ext cx="645438" cy="22860"/>
          </a:xfrm>
          <a:prstGeom prst="roundRect">
            <a:avLst>
              <a:gd name="adj" fmla="val 338821"/>
            </a:avLst>
          </a:prstGeom>
          <a:solidFill>
            <a:srgbClr val="4A2C85"/>
          </a:solidFill>
          <a:ln/>
        </p:spPr>
      </p:sp>
      <p:sp>
        <p:nvSpPr>
          <p:cNvPr id="11" name="Shape 8"/>
          <p:cNvSpPr/>
          <p:nvPr/>
        </p:nvSpPr>
        <p:spPr>
          <a:xfrm>
            <a:off x="7107734" y="4794647"/>
            <a:ext cx="414933" cy="414933"/>
          </a:xfrm>
          <a:prstGeom prst="roundRect">
            <a:avLst>
              <a:gd name="adj" fmla="val 18667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236559" y="4863822"/>
            <a:ext cx="157163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8329374" y="4771549"/>
            <a:ext cx="2305169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Outdated Literature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8329374" y="5170289"/>
            <a:ext cx="5655588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Focus on current and relevant research, not outdated sources.</a:t>
            </a:r>
            <a:endParaRPr lang="en-US" sz="1450" dirty="0"/>
          </a:p>
        </p:txBody>
      </p:sp>
      <p:sp>
        <p:nvSpPr>
          <p:cNvPr id="15" name="Shape 12"/>
          <p:cNvSpPr/>
          <p:nvPr/>
        </p:nvSpPr>
        <p:spPr>
          <a:xfrm>
            <a:off x="6485156" y="5820370"/>
            <a:ext cx="645438" cy="22860"/>
          </a:xfrm>
          <a:prstGeom prst="roundRect">
            <a:avLst>
              <a:gd name="adj" fmla="val 338821"/>
            </a:avLst>
          </a:prstGeom>
          <a:solidFill>
            <a:srgbClr val="4A2C85"/>
          </a:solidFill>
          <a:ln/>
        </p:spPr>
      </p:sp>
      <p:sp>
        <p:nvSpPr>
          <p:cNvPr id="16" name="Shape 13"/>
          <p:cNvSpPr/>
          <p:nvPr/>
        </p:nvSpPr>
        <p:spPr>
          <a:xfrm>
            <a:off x="7107734" y="5624393"/>
            <a:ext cx="414933" cy="414933"/>
          </a:xfrm>
          <a:prstGeom prst="roundRect">
            <a:avLst>
              <a:gd name="adj" fmla="val 18667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237155" y="5693569"/>
            <a:ext cx="156091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3995857" y="5601295"/>
            <a:ext cx="2305169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Lacking Structure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645438" y="6000036"/>
            <a:ext cx="5655588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Maintain a clear, logical structure with coherent transitions.</a:t>
            </a:r>
            <a:endParaRPr lang="en-US" sz="1450" dirty="0"/>
          </a:p>
        </p:txBody>
      </p:sp>
      <p:sp>
        <p:nvSpPr>
          <p:cNvPr id="20" name="Shape 17"/>
          <p:cNvSpPr/>
          <p:nvPr/>
        </p:nvSpPr>
        <p:spPr>
          <a:xfrm>
            <a:off x="7499806" y="6650236"/>
            <a:ext cx="645438" cy="22860"/>
          </a:xfrm>
          <a:prstGeom prst="roundRect">
            <a:avLst>
              <a:gd name="adj" fmla="val 338821"/>
            </a:avLst>
          </a:prstGeom>
          <a:solidFill>
            <a:srgbClr val="4A2C85"/>
          </a:solidFill>
          <a:ln/>
        </p:spPr>
      </p:sp>
      <p:sp>
        <p:nvSpPr>
          <p:cNvPr id="21" name="Shape 18"/>
          <p:cNvSpPr/>
          <p:nvPr/>
        </p:nvSpPr>
        <p:spPr>
          <a:xfrm>
            <a:off x="7107734" y="6454259"/>
            <a:ext cx="414933" cy="414933"/>
          </a:xfrm>
          <a:prstGeom prst="roundRect">
            <a:avLst>
              <a:gd name="adj" fmla="val 18667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223700" y="6523434"/>
            <a:ext cx="182880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150" dirty="0"/>
          </a:p>
        </p:txBody>
      </p:sp>
      <p:sp>
        <p:nvSpPr>
          <p:cNvPr id="23" name="Text 20"/>
          <p:cNvSpPr/>
          <p:nvPr/>
        </p:nvSpPr>
        <p:spPr>
          <a:xfrm>
            <a:off x="8329374" y="6431161"/>
            <a:ext cx="3693438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Ignoring Contradictory Findings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8329374" y="6829901"/>
            <a:ext cx="5655588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Address alternative viewpoints and contradictory findings.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4942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 Tools for Academic Writing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80714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600932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ChatGPT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091351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Generates structured content and refines arguments.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80714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600932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Elicit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5091351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Helps find and summarize relevant papers.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80714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600932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Scite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5091351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Provides smart citations in context.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74512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More AI Tools for Research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Semantic Scholar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AI-powered search engine for influential papers. </a:t>
            </a:r>
            <a:r>
              <a:rPr lang="en-US" sz="1750" u="sng" dirty="0">
                <a:solidFill>
                  <a:srgbClr val="8252E0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https://www.semanticscholar.org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Grammarly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Enhances writing clarity and grammar. </a:t>
            </a:r>
            <a:r>
              <a:rPr lang="en-US" sz="1750" u="sng" dirty="0">
                <a:solidFill>
                  <a:srgbClr val="8252E0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https://www.grammarly.com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Zotero &amp; Mendeley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Reference management tools for efficient citation. Zotero: </a:t>
            </a:r>
            <a:r>
              <a:rPr lang="en-US" sz="1750" u="sng" dirty="0">
                <a:solidFill>
                  <a:srgbClr val="8252E0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https://www.zotero.org</a:t>
            </a: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, Mendeley: https://www.mendeley.com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8705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How AI Improves Research Writing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806053" y="2861548"/>
            <a:ext cx="38864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Automated Summarization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AI generates concise summaries of research papers, saving time.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345198" y="3161943"/>
            <a:ext cx="10239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861548"/>
            <a:ext cx="29929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Plagiarism Detection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AI tools help rewrite text to avoid plagiarism.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541782" y="3550444"/>
            <a:ext cx="16097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Enhancing Clarity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AI-powered assistants improve readability and coherence.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153757" y="5776317"/>
            <a:ext cx="15990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Finding Studies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AI quickly identifies important and recent research.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914192" y="5387816"/>
            <a:ext cx="18740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562</Words>
  <Application>Microsoft Office PowerPoint</Application>
  <PresentationFormat>Custom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Heebo Light</vt:lpstr>
      <vt:lpstr>Montserrat</vt:lpstr>
      <vt:lpstr>Heebo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Maher</cp:lastModifiedBy>
  <cp:revision>3</cp:revision>
  <dcterms:created xsi:type="dcterms:W3CDTF">2025-02-15T11:37:01Z</dcterms:created>
  <dcterms:modified xsi:type="dcterms:W3CDTF">2025-02-18T14:31:40Z</dcterms:modified>
</cp:coreProperties>
</file>